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embeddedFontLst>
    <p:embeddedFont>
      <p:font typeface="Lato"/>
      <p:regular r:id="rId19"/>
      <p:bold r:id="rId20"/>
      <p:italic r:id="rId21"/>
      <p:boldItalic r:id="rId22"/>
    </p:embeddedFont>
    <p:embeddedFont>
      <p:font typeface="Lato Light"/>
      <p:regular r:id="rId23"/>
      <p:bold r:id="rId24"/>
      <p:italic r:id="rId25"/>
      <p:boldItalic r:id="rId26"/>
    </p:embeddedFont>
    <p:embeddedFont>
      <p:font typeface="Lato Black"/>
      <p:bold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bold.fntdata"/><Relationship Id="rId22" Type="http://schemas.openxmlformats.org/officeDocument/2006/relationships/font" Target="fonts/Lato-boldItalic.fntdata"/><Relationship Id="rId21" Type="http://schemas.openxmlformats.org/officeDocument/2006/relationships/font" Target="fonts/Lato-italic.fntdata"/><Relationship Id="rId24" Type="http://schemas.openxmlformats.org/officeDocument/2006/relationships/font" Target="fonts/LatoLight-bold.fntdata"/><Relationship Id="rId23" Type="http://schemas.openxmlformats.org/officeDocument/2006/relationships/font" Target="fonts/LatoLight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LatoLight-boldItalic.fntdata"/><Relationship Id="rId25" Type="http://schemas.openxmlformats.org/officeDocument/2006/relationships/font" Target="fonts/LatoLight-italic.fntdata"/><Relationship Id="rId28" Type="http://schemas.openxmlformats.org/officeDocument/2006/relationships/font" Target="fonts/LatoBlack-boldItalic.fntdata"/><Relationship Id="rId27" Type="http://schemas.openxmlformats.org/officeDocument/2006/relationships/font" Target="fonts/LatoBlack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Lato-regular.fntdata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f43254542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f43254542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1fd4753c7b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11fd4753c7b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34471ec82e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134471ec82e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1fed0a4817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11fed0a4817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ec37bbf86c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ec37bbf86c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200">
                <a:solidFill>
                  <a:srgbClr val="202124"/>
                </a:solidFill>
                <a:highlight>
                  <a:srgbClr val="FFFFFF"/>
                </a:highlight>
              </a:rPr>
              <a:t>Salesforce compra Tableau</a:t>
            </a:r>
            <a:r>
              <a:rPr lang="it" sz="1200">
                <a:solidFill>
                  <a:srgbClr val="202124"/>
                </a:solidFill>
                <a:highlight>
                  <a:srgbClr val="FFFFFF"/>
                </a:highlight>
              </a:rPr>
              <a:t> Software per 15,7 miliardi di dollari.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ec37bbf86c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ec37bbf86c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Qello che succede dietro le quinte è che tableau scrive delle query in SQL dettate dal modo in cui trasciniamo le informazioni in visualizzazione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0e676b7bf4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10e676b7bf4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Tableau reader?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1fd4753c7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11fd4753c7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34471ec82e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134471ec82e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134471ec82e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134471ec82e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34471ec82e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134471ec82e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34471ec82e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34471ec82e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Relationship Id="rId4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Relationship Id="rId4" Type="http://schemas.openxmlformats.org/officeDocument/2006/relationships/image" Target="../media/image2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Relationship Id="rId4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2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4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7.png"/><Relationship Id="rId5" Type="http://schemas.openxmlformats.org/officeDocument/2006/relationships/image" Target="../media/image12.png"/><Relationship Id="rId6" Type="http://schemas.openxmlformats.org/officeDocument/2006/relationships/image" Target="../media/image3.png"/><Relationship Id="rId7" Type="http://schemas.openxmlformats.org/officeDocument/2006/relationships/image" Target="../media/image6.png"/><Relationship Id="rId8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9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19.png"/><Relationship Id="rId5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-94000" y="-85050"/>
            <a:ext cx="9237900" cy="5228700"/>
          </a:xfrm>
          <a:prstGeom prst="rect">
            <a:avLst/>
          </a:prstGeom>
          <a:solidFill>
            <a:srgbClr val="33415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3"/>
          <p:cNvSpPr txBox="1"/>
          <p:nvPr/>
        </p:nvSpPr>
        <p:spPr>
          <a:xfrm>
            <a:off x="0" y="124025"/>
            <a:ext cx="9144000" cy="105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4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Data Visualization</a:t>
            </a:r>
            <a:endParaRPr sz="4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25" y="1184725"/>
            <a:ext cx="9144000" cy="5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7" name="Google Shape;5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52625" y="4548275"/>
            <a:ext cx="1638725" cy="265225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3"/>
          <p:cNvSpPr txBox="1"/>
          <p:nvPr/>
        </p:nvSpPr>
        <p:spPr>
          <a:xfrm>
            <a:off x="0" y="2538975"/>
            <a:ext cx="91440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Tableau Suite</a:t>
            </a:r>
            <a:endParaRPr b="1" sz="2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9" name="Google Shape;59;p13"/>
          <p:cNvSpPr txBox="1"/>
          <p:nvPr/>
        </p:nvSpPr>
        <p:spPr>
          <a:xfrm>
            <a:off x="-93875" y="3172250"/>
            <a:ext cx="9237900" cy="105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44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presentato da</a:t>
            </a:r>
            <a:endParaRPr sz="144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84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Francesco Di Francesco</a:t>
            </a:r>
            <a:endParaRPr sz="184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0" name="Google Shape;60;p13"/>
          <p:cNvSpPr txBox="1"/>
          <p:nvPr/>
        </p:nvSpPr>
        <p:spPr>
          <a:xfrm>
            <a:off x="-12" y="1892288"/>
            <a:ext cx="91440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rPr>
              <a:t>Introduzione a Tableau</a:t>
            </a:r>
            <a:endParaRPr sz="2400">
              <a:solidFill>
                <a:srgbClr val="FFFFF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/>
          <p:nvPr/>
        </p:nvSpPr>
        <p:spPr>
          <a:xfrm>
            <a:off x="257325" y="218475"/>
            <a:ext cx="9331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>
                <a:solidFill>
                  <a:srgbClr val="45818E"/>
                </a:solidFill>
                <a:latin typeface="Lato Black"/>
                <a:ea typeface="Lato Black"/>
                <a:cs typeface="Lato Black"/>
                <a:sym typeface="Lato Black"/>
              </a:rPr>
              <a:t>Tableau Desktop Public Edition</a:t>
            </a:r>
            <a:endParaRPr sz="2400">
              <a:solidFill>
                <a:srgbClr val="45818E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2" name="Google Shape;152;p22"/>
          <p:cNvSpPr/>
          <p:nvPr/>
        </p:nvSpPr>
        <p:spPr>
          <a:xfrm>
            <a:off x="-14625" y="4748600"/>
            <a:ext cx="9158700" cy="394800"/>
          </a:xfrm>
          <a:prstGeom prst="rect">
            <a:avLst/>
          </a:prstGeom>
          <a:solidFill>
            <a:srgbClr val="3341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3" name="Google Shape;15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750" y="4830849"/>
            <a:ext cx="1410350" cy="22825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2"/>
          <p:cNvSpPr txBox="1"/>
          <p:nvPr/>
        </p:nvSpPr>
        <p:spPr>
          <a:xfrm>
            <a:off x="6701400" y="4748600"/>
            <a:ext cx="2442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it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Tableau Suite</a:t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5" name="Google Shape;155;p22"/>
          <p:cNvSpPr txBox="1"/>
          <p:nvPr>
            <p:ph type="title"/>
          </p:nvPr>
        </p:nvSpPr>
        <p:spPr>
          <a:xfrm>
            <a:off x="311700" y="832550"/>
            <a:ext cx="6134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400">
                <a:latin typeface="Lato"/>
                <a:ea typeface="Lato"/>
                <a:cs typeface="Lato"/>
                <a:sym typeface="Lato"/>
              </a:rPr>
              <a:t>E’ possibile scaricare la </a:t>
            </a:r>
            <a:r>
              <a:rPr b="1" lang="it" sz="1400">
                <a:latin typeface="Lato"/>
                <a:ea typeface="Lato"/>
                <a:cs typeface="Lato"/>
                <a:sym typeface="Lato"/>
              </a:rPr>
              <a:t>versione desktop</a:t>
            </a:r>
            <a:r>
              <a:rPr lang="it" sz="1400">
                <a:latin typeface="Lato"/>
                <a:ea typeface="Lato"/>
                <a:cs typeface="Lato"/>
                <a:sym typeface="Lato"/>
              </a:rPr>
              <a:t> per creare Visualizzazioni tramite Tableau Public</a:t>
            </a:r>
            <a:endParaRPr sz="14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400">
                <a:latin typeface="Lato"/>
                <a:ea typeface="Lato"/>
                <a:cs typeface="Lato"/>
                <a:sym typeface="Lato"/>
              </a:rPr>
              <a:t>Useremo questa versione nel corso per avere un’esperienza il più simile possibile alla versione a pagamento Tableau Desktop.</a:t>
            </a:r>
            <a:endParaRPr b="1" sz="14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56" name="Google Shape;156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4887" y="2115325"/>
            <a:ext cx="4908316" cy="244387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3"/>
          <p:cNvSpPr txBox="1"/>
          <p:nvPr/>
        </p:nvSpPr>
        <p:spPr>
          <a:xfrm>
            <a:off x="257325" y="218475"/>
            <a:ext cx="9331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>
                <a:solidFill>
                  <a:srgbClr val="45818E"/>
                </a:solidFill>
                <a:latin typeface="Lato Black"/>
                <a:ea typeface="Lato Black"/>
                <a:cs typeface="Lato Black"/>
                <a:sym typeface="Lato Black"/>
              </a:rPr>
              <a:t>Tableau Community</a:t>
            </a:r>
            <a:endParaRPr sz="2400">
              <a:solidFill>
                <a:srgbClr val="45818E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2" name="Google Shape;162;p23"/>
          <p:cNvSpPr/>
          <p:nvPr/>
        </p:nvSpPr>
        <p:spPr>
          <a:xfrm>
            <a:off x="-14625" y="4748600"/>
            <a:ext cx="9158700" cy="394800"/>
          </a:xfrm>
          <a:prstGeom prst="rect">
            <a:avLst/>
          </a:prstGeom>
          <a:solidFill>
            <a:srgbClr val="3341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3" name="Google Shape;16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750" y="4830849"/>
            <a:ext cx="1410350" cy="22825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3"/>
          <p:cNvSpPr txBox="1"/>
          <p:nvPr/>
        </p:nvSpPr>
        <p:spPr>
          <a:xfrm>
            <a:off x="6701400" y="4748600"/>
            <a:ext cx="2442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it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Tableau Suite</a:t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5" name="Google Shape;165;p23"/>
          <p:cNvSpPr txBox="1"/>
          <p:nvPr>
            <p:ph type="title"/>
          </p:nvPr>
        </p:nvSpPr>
        <p:spPr>
          <a:xfrm>
            <a:off x="311700" y="832550"/>
            <a:ext cx="6134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400">
                <a:latin typeface="Lato"/>
                <a:ea typeface="Lato"/>
                <a:cs typeface="Lato"/>
                <a:sym typeface="Lato"/>
              </a:rPr>
              <a:t>La community di Tableau è molto attiva ed è una risorsa fondamentale per sfruttare a pieno le potenzialità del tool.</a:t>
            </a:r>
            <a:endParaRPr b="1" sz="14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66" name="Google Shape;166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6225" y="1597663"/>
            <a:ext cx="5634949" cy="186865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67" name="Google Shape;167;p23"/>
          <p:cNvSpPr txBox="1"/>
          <p:nvPr>
            <p:ph type="title"/>
          </p:nvPr>
        </p:nvSpPr>
        <p:spPr>
          <a:xfrm>
            <a:off x="311700" y="3730625"/>
            <a:ext cx="6134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400">
                <a:latin typeface="Lato"/>
                <a:ea typeface="Lato"/>
                <a:cs typeface="Lato"/>
                <a:sym typeface="Lato"/>
              </a:rPr>
              <a:t>Altri utenti hanno affrontato le tue stesse sfide, troverai facilmente informazioni utili. Oppure potrai aprire nuove discussioni e interagire con altri utenti disposti ad aiutarti.</a:t>
            </a:r>
            <a:endParaRPr b="1" sz="14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4"/>
          <p:cNvSpPr txBox="1"/>
          <p:nvPr/>
        </p:nvSpPr>
        <p:spPr>
          <a:xfrm>
            <a:off x="257325" y="218475"/>
            <a:ext cx="9331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>
                <a:solidFill>
                  <a:srgbClr val="45818E"/>
                </a:solidFill>
                <a:latin typeface="Lato Black"/>
                <a:ea typeface="Lato Black"/>
                <a:cs typeface="Lato Black"/>
                <a:sym typeface="Lato Black"/>
              </a:rPr>
              <a:t>Tableau Knowledge Base</a:t>
            </a:r>
            <a:endParaRPr sz="2400">
              <a:solidFill>
                <a:srgbClr val="45818E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3" name="Google Shape;173;p24"/>
          <p:cNvSpPr/>
          <p:nvPr/>
        </p:nvSpPr>
        <p:spPr>
          <a:xfrm>
            <a:off x="-14625" y="4748600"/>
            <a:ext cx="9158700" cy="394800"/>
          </a:xfrm>
          <a:prstGeom prst="rect">
            <a:avLst/>
          </a:prstGeom>
          <a:solidFill>
            <a:srgbClr val="3341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4" name="Google Shape;17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750" y="4830849"/>
            <a:ext cx="1410350" cy="22825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4"/>
          <p:cNvSpPr txBox="1"/>
          <p:nvPr/>
        </p:nvSpPr>
        <p:spPr>
          <a:xfrm>
            <a:off x="6701400" y="4748600"/>
            <a:ext cx="2442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it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Tableau Suite</a:t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6" name="Google Shape;176;p24"/>
          <p:cNvSpPr txBox="1"/>
          <p:nvPr>
            <p:ph type="title"/>
          </p:nvPr>
        </p:nvSpPr>
        <p:spPr>
          <a:xfrm>
            <a:off x="311700" y="832550"/>
            <a:ext cx="6134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400">
                <a:latin typeface="Lato"/>
                <a:ea typeface="Lato"/>
                <a:cs typeface="Lato"/>
                <a:sym typeface="Lato"/>
              </a:rPr>
              <a:t>Un’altra risorsa molto utile per cercare risposte alle tue domande è la </a:t>
            </a:r>
            <a:r>
              <a:rPr b="1" lang="it" sz="1400">
                <a:latin typeface="Lato"/>
                <a:ea typeface="Lato"/>
                <a:cs typeface="Lato"/>
                <a:sym typeface="Lato"/>
              </a:rPr>
              <a:t>Tableau Knowledge Base</a:t>
            </a:r>
            <a:r>
              <a:rPr lang="it" sz="1400">
                <a:latin typeface="Lato"/>
                <a:ea typeface="Lato"/>
                <a:cs typeface="Lato"/>
                <a:sym typeface="Lato"/>
              </a:rPr>
              <a:t>.</a:t>
            </a:r>
            <a:endParaRPr b="1" sz="14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77" name="Google Shape;177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475" y="1556500"/>
            <a:ext cx="5401125" cy="249042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78" name="Google Shape;178;p24"/>
          <p:cNvSpPr txBox="1"/>
          <p:nvPr>
            <p:ph type="title"/>
          </p:nvPr>
        </p:nvSpPr>
        <p:spPr>
          <a:xfrm>
            <a:off x="257325" y="4152525"/>
            <a:ext cx="6134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400">
                <a:latin typeface="Lato"/>
                <a:ea typeface="Lato"/>
                <a:cs typeface="Lato"/>
                <a:sym typeface="Lato"/>
              </a:rPr>
              <a:t>https://www.tableau.com/it-it/support/knowledgebase</a:t>
            </a:r>
            <a:endParaRPr b="1" sz="14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5"/>
          <p:cNvSpPr txBox="1"/>
          <p:nvPr/>
        </p:nvSpPr>
        <p:spPr>
          <a:xfrm>
            <a:off x="257325" y="218475"/>
            <a:ext cx="9331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>
                <a:solidFill>
                  <a:srgbClr val="45818E"/>
                </a:solidFill>
                <a:latin typeface="Lato Black"/>
                <a:ea typeface="Lato Black"/>
                <a:cs typeface="Lato Black"/>
                <a:sym typeface="Lato Black"/>
              </a:rPr>
              <a:t>Tableau Data-Viz Culture &amp; Iron-Viz</a:t>
            </a:r>
            <a:endParaRPr sz="2400">
              <a:solidFill>
                <a:srgbClr val="45818E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4" name="Google Shape;184;p25"/>
          <p:cNvSpPr/>
          <p:nvPr/>
        </p:nvSpPr>
        <p:spPr>
          <a:xfrm>
            <a:off x="-14625" y="4748600"/>
            <a:ext cx="9158700" cy="394800"/>
          </a:xfrm>
          <a:prstGeom prst="rect">
            <a:avLst/>
          </a:prstGeom>
          <a:solidFill>
            <a:srgbClr val="3341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5" name="Google Shape;18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750" y="4830849"/>
            <a:ext cx="1410350" cy="228250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5"/>
          <p:cNvSpPr txBox="1"/>
          <p:nvPr/>
        </p:nvSpPr>
        <p:spPr>
          <a:xfrm>
            <a:off x="6701400" y="4748600"/>
            <a:ext cx="2442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it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Tableau Suite</a:t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87" name="Google Shape;187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0000" y="888075"/>
            <a:ext cx="3269151" cy="17163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88" name="Google Shape;188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32500" y="1661826"/>
            <a:ext cx="3531975" cy="1986726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89" name="Google Shape;189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5025" y="2167125"/>
            <a:ext cx="3200150" cy="234677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311700" y="2598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it" sz="2420">
                <a:solidFill>
                  <a:srgbClr val="45818E"/>
                </a:solidFill>
                <a:latin typeface="Lato Black"/>
                <a:ea typeface="Lato Black"/>
                <a:cs typeface="Lato Black"/>
                <a:sym typeface="Lato Black"/>
              </a:rPr>
              <a:t>Cosa è Tableau</a:t>
            </a:r>
            <a:endParaRPr sz="2420">
              <a:solidFill>
                <a:srgbClr val="45818E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66" name="Google Shape;66;p14"/>
          <p:cNvSpPr txBox="1"/>
          <p:nvPr>
            <p:ph type="title"/>
          </p:nvPr>
        </p:nvSpPr>
        <p:spPr>
          <a:xfrm>
            <a:off x="311700" y="832550"/>
            <a:ext cx="5295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it" sz="1600">
                <a:latin typeface="Lato"/>
                <a:ea typeface="Lato"/>
                <a:cs typeface="Lato"/>
                <a:sym typeface="Lato"/>
              </a:rPr>
              <a:t>Tableau nasce nel </a:t>
            </a:r>
            <a:r>
              <a:rPr b="1" lang="it" sz="1600">
                <a:latin typeface="Lato"/>
                <a:ea typeface="Lato"/>
                <a:cs typeface="Lato"/>
                <a:sym typeface="Lato"/>
              </a:rPr>
              <a:t>2003</a:t>
            </a:r>
            <a:r>
              <a:rPr lang="it" sz="1600">
                <a:latin typeface="Lato"/>
                <a:ea typeface="Lato"/>
                <a:cs typeface="Lato"/>
                <a:sym typeface="Lato"/>
              </a:rPr>
              <a:t> come risultato di un progetto di informatica a </a:t>
            </a:r>
            <a:r>
              <a:rPr b="1" lang="it" sz="1600">
                <a:latin typeface="Lato"/>
                <a:ea typeface="Lato"/>
                <a:cs typeface="Lato"/>
                <a:sym typeface="Lato"/>
              </a:rPr>
              <a:t>Stanford</a:t>
            </a:r>
            <a:r>
              <a:rPr lang="it" sz="1600">
                <a:latin typeface="Lato"/>
                <a:ea typeface="Lato"/>
                <a:cs typeface="Lato"/>
                <a:sym typeface="Lato"/>
              </a:rPr>
              <a:t> volto a rendere i dati più accessibili attraverso la visualizzazione. 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1600">
                <a:latin typeface="Lato"/>
                <a:ea typeface="Lato"/>
                <a:cs typeface="Lato"/>
                <a:sym typeface="Lato"/>
              </a:rPr>
              <a:t>I co-fondatori </a:t>
            </a:r>
            <a:r>
              <a:rPr b="1" lang="it" sz="1600">
                <a:latin typeface="Lato"/>
                <a:ea typeface="Lato"/>
                <a:cs typeface="Lato"/>
                <a:sym typeface="Lato"/>
              </a:rPr>
              <a:t>Chris Stolte, Pat Hanrahan e Christian Chabot</a:t>
            </a:r>
            <a:r>
              <a:rPr lang="it" sz="1600">
                <a:latin typeface="Lato"/>
                <a:ea typeface="Lato"/>
                <a:cs typeface="Lato"/>
                <a:sym typeface="Lato"/>
              </a:rPr>
              <a:t> hanno sviluppato la tecnologia fondamentale di Tableau,</a:t>
            </a:r>
            <a:r>
              <a:rPr b="1" lang="it" sz="1600">
                <a:latin typeface="Lato"/>
                <a:ea typeface="Lato"/>
                <a:cs typeface="Lato"/>
                <a:sym typeface="Lato"/>
              </a:rPr>
              <a:t> VizQL</a:t>
            </a:r>
            <a:r>
              <a:rPr lang="it" sz="1600">
                <a:latin typeface="Lato"/>
                <a:ea typeface="Lato"/>
                <a:cs typeface="Lato"/>
                <a:sym typeface="Lato"/>
              </a:rPr>
              <a:t>, che esprime visivamente i dati traducendo le azioni di </a:t>
            </a:r>
            <a:r>
              <a:rPr b="1" lang="it" sz="1600">
                <a:latin typeface="Lato"/>
                <a:ea typeface="Lato"/>
                <a:cs typeface="Lato"/>
                <a:sym typeface="Lato"/>
              </a:rPr>
              <a:t>drag-and-drop</a:t>
            </a:r>
            <a:r>
              <a:rPr lang="it" sz="1600">
                <a:latin typeface="Lato"/>
                <a:ea typeface="Lato"/>
                <a:cs typeface="Lato"/>
                <a:sym typeface="Lato"/>
              </a:rPr>
              <a:t> in query di dati attraverso un'interfaccia intuitiva.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14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7" name="Google Shape;67;p14"/>
          <p:cNvSpPr/>
          <p:nvPr/>
        </p:nvSpPr>
        <p:spPr>
          <a:xfrm>
            <a:off x="-14625" y="4748600"/>
            <a:ext cx="9158700" cy="394800"/>
          </a:xfrm>
          <a:prstGeom prst="rect">
            <a:avLst/>
          </a:prstGeom>
          <a:solidFill>
            <a:srgbClr val="3341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8" name="Google Shape;68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750" y="4830849"/>
            <a:ext cx="1410350" cy="22825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4"/>
          <p:cNvSpPr txBox="1"/>
          <p:nvPr/>
        </p:nvSpPr>
        <p:spPr>
          <a:xfrm>
            <a:off x="6701400" y="4748600"/>
            <a:ext cx="244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Tableau Suite</a:t>
            </a:r>
            <a:endParaRPr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70" name="Google Shape;70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3323975"/>
            <a:ext cx="4286250" cy="106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/>
          <p:nvPr/>
        </p:nvSpPr>
        <p:spPr>
          <a:xfrm>
            <a:off x="257325" y="218475"/>
            <a:ext cx="9331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>
                <a:solidFill>
                  <a:srgbClr val="45818E"/>
                </a:solidFill>
                <a:latin typeface="Lato Black"/>
                <a:ea typeface="Lato Black"/>
                <a:cs typeface="Lato Black"/>
                <a:sym typeface="Lato Black"/>
              </a:rPr>
              <a:t>VizQL &amp; drag-and-drop</a:t>
            </a:r>
            <a:endParaRPr sz="2400">
              <a:solidFill>
                <a:srgbClr val="45818E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6" name="Google Shape;76;p15"/>
          <p:cNvSpPr/>
          <p:nvPr/>
        </p:nvSpPr>
        <p:spPr>
          <a:xfrm>
            <a:off x="-14625" y="4748600"/>
            <a:ext cx="9158700" cy="394800"/>
          </a:xfrm>
          <a:prstGeom prst="rect">
            <a:avLst/>
          </a:prstGeom>
          <a:solidFill>
            <a:srgbClr val="3341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7" name="Google Shape;7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750" y="4830849"/>
            <a:ext cx="1410350" cy="228250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5"/>
          <p:cNvSpPr txBox="1"/>
          <p:nvPr/>
        </p:nvSpPr>
        <p:spPr>
          <a:xfrm>
            <a:off x="6701400" y="4748600"/>
            <a:ext cx="244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Tableau Suite</a:t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79" name="Google Shape;79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9050" y="845263"/>
            <a:ext cx="5279701" cy="345297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/>
          <p:nvPr/>
        </p:nvSpPr>
        <p:spPr>
          <a:xfrm>
            <a:off x="257325" y="218475"/>
            <a:ext cx="9331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>
                <a:solidFill>
                  <a:srgbClr val="45818E"/>
                </a:solidFill>
                <a:latin typeface="Lato Black"/>
                <a:ea typeface="Lato Black"/>
                <a:cs typeface="Lato Black"/>
                <a:sym typeface="Lato Black"/>
              </a:rPr>
              <a:t>La suite di Tableau</a:t>
            </a:r>
            <a:endParaRPr sz="2400">
              <a:solidFill>
                <a:srgbClr val="45818E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5" name="Google Shape;85;p16"/>
          <p:cNvSpPr/>
          <p:nvPr/>
        </p:nvSpPr>
        <p:spPr>
          <a:xfrm>
            <a:off x="-14625" y="4748600"/>
            <a:ext cx="9158700" cy="394800"/>
          </a:xfrm>
          <a:prstGeom prst="rect">
            <a:avLst/>
          </a:prstGeom>
          <a:solidFill>
            <a:srgbClr val="3341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6" name="Google Shape;8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750" y="4830849"/>
            <a:ext cx="1410350" cy="22825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6"/>
          <p:cNvSpPr txBox="1"/>
          <p:nvPr/>
        </p:nvSpPr>
        <p:spPr>
          <a:xfrm>
            <a:off x="6701400" y="4748600"/>
            <a:ext cx="2442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it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Tableau Suite</a:t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8" name="Google Shape;88;p16"/>
          <p:cNvSpPr txBox="1"/>
          <p:nvPr>
            <p:ph type="title"/>
          </p:nvPr>
        </p:nvSpPr>
        <p:spPr>
          <a:xfrm>
            <a:off x="311700" y="832550"/>
            <a:ext cx="6134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it" sz="1400">
                <a:latin typeface="Lato"/>
                <a:ea typeface="Lato"/>
                <a:cs typeface="Lato"/>
                <a:sym typeface="Lato"/>
              </a:rPr>
              <a:t>La famiglia di prodotti Tableau è composta da:</a:t>
            </a:r>
            <a:endParaRPr sz="14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1400"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-"/>
            </a:pPr>
            <a:r>
              <a:rPr b="1" lang="it" sz="1400">
                <a:latin typeface="Lato"/>
                <a:ea typeface="Lato"/>
                <a:cs typeface="Lato"/>
                <a:sym typeface="Lato"/>
              </a:rPr>
              <a:t>Tableau Desktop</a:t>
            </a:r>
            <a:r>
              <a:rPr lang="it" sz="1400">
                <a:latin typeface="Lato"/>
                <a:ea typeface="Lato"/>
                <a:cs typeface="Lato"/>
                <a:sym typeface="Lato"/>
              </a:rPr>
              <a:t> (data visualization)</a:t>
            </a:r>
            <a:endParaRPr sz="1400"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-"/>
            </a:pPr>
            <a:r>
              <a:rPr b="1" lang="it" sz="1400">
                <a:latin typeface="Lato"/>
                <a:ea typeface="Lato"/>
                <a:cs typeface="Lato"/>
                <a:sym typeface="Lato"/>
              </a:rPr>
              <a:t>Tableau Prep </a:t>
            </a:r>
            <a:r>
              <a:rPr lang="it" sz="1400">
                <a:latin typeface="Lato"/>
                <a:ea typeface="Lato"/>
                <a:cs typeface="Lato"/>
                <a:sym typeface="Lato"/>
              </a:rPr>
              <a:t>(ETL)</a:t>
            </a:r>
            <a:endParaRPr sz="1400"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-"/>
            </a:pPr>
            <a:r>
              <a:rPr b="1" lang="it" sz="1400">
                <a:latin typeface="Lato"/>
                <a:ea typeface="Lato"/>
                <a:cs typeface="Lato"/>
                <a:sym typeface="Lato"/>
              </a:rPr>
              <a:t>Tableau Server/Online</a:t>
            </a:r>
            <a:r>
              <a:rPr lang="it" sz="1400">
                <a:latin typeface="Lato"/>
                <a:ea typeface="Lato"/>
                <a:cs typeface="Lato"/>
                <a:sym typeface="Lato"/>
              </a:rPr>
              <a:t> (sharing</a:t>
            </a:r>
            <a:r>
              <a:rPr lang="it" sz="1400">
                <a:latin typeface="Lato"/>
                <a:ea typeface="Lato"/>
                <a:cs typeface="Lato"/>
                <a:sym typeface="Lato"/>
              </a:rPr>
              <a:t>)</a:t>
            </a:r>
            <a:endParaRPr sz="1400"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-"/>
            </a:pPr>
            <a:r>
              <a:rPr b="1" lang="it" sz="1400">
                <a:latin typeface="Lato"/>
                <a:ea typeface="Lato"/>
                <a:cs typeface="Lato"/>
                <a:sym typeface="Lato"/>
              </a:rPr>
              <a:t>Tableau Mobile</a:t>
            </a:r>
            <a:r>
              <a:rPr lang="it" sz="1400">
                <a:latin typeface="Lato"/>
                <a:ea typeface="Lato"/>
                <a:cs typeface="Lato"/>
                <a:sym typeface="Lato"/>
              </a:rPr>
              <a:t> (mobile access to server/online)</a:t>
            </a:r>
            <a:endParaRPr sz="1400"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-"/>
            </a:pPr>
            <a:r>
              <a:rPr b="1" lang="it" sz="1400">
                <a:latin typeface="Lato"/>
                <a:ea typeface="Lato"/>
                <a:cs typeface="Lato"/>
                <a:sym typeface="Lato"/>
              </a:rPr>
              <a:t>Tableau Public</a:t>
            </a:r>
            <a:r>
              <a:rPr lang="it" sz="1400">
                <a:latin typeface="Lato"/>
                <a:ea typeface="Lato"/>
                <a:cs typeface="Lato"/>
                <a:sym typeface="Lato"/>
              </a:rPr>
              <a:t> (community and free tool)</a:t>
            </a:r>
            <a:endParaRPr sz="1400"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400">
                <a:latin typeface="Lato"/>
                <a:ea typeface="Lato"/>
                <a:cs typeface="Lato"/>
                <a:sym typeface="Lato"/>
              </a:rPr>
              <a:t>&amp; </a:t>
            </a:r>
            <a:r>
              <a:rPr b="1" lang="it" sz="1400">
                <a:latin typeface="Lato"/>
                <a:ea typeface="Lato"/>
                <a:cs typeface="Lato"/>
                <a:sym typeface="Lato"/>
              </a:rPr>
              <a:t>Tableau Desktop Public Edition</a:t>
            </a:r>
            <a:endParaRPr b="1" sz="14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89" name="Google Shape;89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58875" y="1309900"/>
            <a:ext cx="394799" cy="394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29050" y="1916325"/>
            <a:ext cx="454450" cy="45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97063" y="2496225"/>
            <a:ext cx="518426" cy="518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258875" y="3211900"/>
            <a:ext cx="394801" cy="394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197075" y="3956350"/>
            <a:ext cx="518426" cy="518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7"/>
          <p:cNvSpPr txBox="1"/>
          <p:nvPr/>
        </p:nvSpPr>
        <p:spPr>
          <a:xfrm>
            <a:off x="257325" y="218475"/>
            <a:ext cx="9331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>
                <a:solidFill>
                  <a:srgbClr val="45818E"/>
                </a:solidFill>
                <a:latin typeface="Lato Black"/>
                <a:ea typeface="Lato Black"/>
                <a:cs typeface="Lato Black"/>
                <a:sym typeface="Lato Black"/>
              </a:rPr>
              <a:t>Tableau Desktop</a:t>
            </a:r>
            <a:endParaRPr sz="2400">
              <a:solidFill>
                <a:srgbClr val="45818E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99" name="Google Shape;99;p17"/>
          <p:cNvSpPr/>
          <p:nvPr/>
        </p:nvSpPr>
        <p:spPr>
          <a:xfrm>
            <a:off x="-14625" y="4748600"/>
            <a:ext cx="9158700" cy="394800"/>
          </a:xfrm>
          <a:prstGeom prst="rect">
            <a:avLst/>
          </a:prstGeom>
          <a:solidFill>
            <a:srgbClr val="3341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0" name="Google Shape;10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750" y="4830849"/>
            <a:ext cx="1410350" cy="22825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7"/>
          <p:cNvSpPr txBox="1"/>
          <p:nvPr/>
        </p:nvSpPr>
        <p:spPr>
          <a:xfrm>
            <a:off x="6701400" y="4748600"/>
            <a:ext cx="2442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it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Tableau Suite</a:t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2" name="Google Shape;102;p17"/>
          <p:cNvSpPr txBox="1"/>
          <p:nvPr>
            <p:ph type="title"/>
          </p:nvPr>
        </p:nvSpPr>
        <p:spPr>
          <a:xfrm>
            <a:off x="311700" y="832550"/>
            <a:ext cx="6134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400">
                <a:latin typeface="Lato"/>
                <a:ea typeface="Lato"/>
                <a:cs typeface="Lato"/>
                <a:sym typeface="Lato"/>
              </a:rPr>
              <a:t>Il tool principale per la creazione di </a:t>
            </a:r>
            <a:r>
              <a:rPr b="1" lang="it" sz="1400">
                <a:latin typeface="Lato"/>
                <a:ea typeface="Lato"/>
                <a:cs typeface="Lato"/>
                <a:sym typeface="Lato"/>
              </a:rPr>
              <a:t>Visualizzazioni - Dashboard - Stories</a:t>
            </a:r>
            <a:endParaRPr b="1" sz="14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03" name="Google Shape;10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8800" y="1465225"/>
            <a:ext cx="3775200" cy="2042926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04" name="Google Shape;104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71701" y="2044251"/>
            <a:ext cx="4101557" cy="2223826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8"/>
          <p:cNvSpPr txBox="1"/>
          <p:nvPr/>
        </p:nvSpPr>
        <p:spPr>
          <a:xfrm>
            <a:off x="257325" y="218475"/>
            <a:ext cx="9331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>
                <a:solidFill>
                  <a:srgbClr val="45818E"/>
                </a:solidFill>
                <a:latin typeface="Lato Black"/>
                <a:ea typeface="Lato Black"/>
                <a:cs typeface="Lato Black"/>
                <a:sym typeface="Lato Black"/>
              </a:rPr>
              <a:t>Tableau Prep</a:t>
            </a:r>
            <a:endParaRPr sz="2400">
              <a:solidFill>
                <a:srgbClr val="45818E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110" name="Google Shape;110;p18"/>
          <p:cNvSpPr/>
          <p:nvPr/>
        </p:nvSpPr>
        <p:spPr>
          <a:xfrm>
            <a:off x="-14625" y="4748600"/>
            <a:ext cx="9158700" cy="394800"/>
          </a:xfrm>
          <a:prstGeom prst="rect">
            <a:avLst/>
          </a:prstGeom>
          <a:solidFill>
            <a:srgbClr val="3341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1" name="Google Shape;11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750" y="4830849"/>
            <a:ext cx="1410350" cy="22825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8"/>
          <p:cNvSpPr txBox="1"/>
          <p:nvPr/>
        </p:nvSpPr>
        <p:spPr>
          <a:xfrm>
            <a:off x="6701400" y="4748600"/>
            <a:ext cx="2442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it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Tableau Suite</a:t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3" name="Google Shape;113;p18"/>
          <p:cNvSpPr txBox="1"/>
          <p:nvPr>
            <p:ph type="title"/>
          </p:nvPr>
        </p:nvSpPr>
        <p:spPr>
          <a:xfrm>
            <a:off x="311700" y="832550"/>
            <a:ext cx="6134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400">
                <a:latin typeface="Lato"/>
                <a:ea typeface="Lato"/>
                <a:cs typeface="Lato"/>
                <a:sym typeface="Lato"/>
              </a:rPr>
              <a:t>Un tool</a:t>
            </a:r>
            <a:r>
              <a:rPr lang="it" sz="1400">
                <a:latin typeface="Lato"/>
                <a:ea typeface="Lato"/>
                <a:cs typeface="Lato"/>
                <a:sym typeface="Lato"/>
              </a:rPr>
              <a:t> per fare </a:t>
            </a:r>
            <a:r>
              <a:rPr b="1" lang="it" sz="1400">
                <a:latin typeface="Lato"/>
                <a:ea typeface="Lato"/>
                <a:cs typeface="Lato"/>
                <a:sym typeface="Lato"/>
              </a:rPr>
              <a:t>ETL</a:t>
            </a:r>
            <a:r>
              <a:rPr lang="it" sz="1400">
                <a:latin typeface="Lato"/>
                <a:ea typeface="Lato"/>
                <a:cs typeface="Lato"/>
                <a:sym typeface="Lato"/>
              </a:rPr>
              <a:t> (</a:t>
            </a:r>
            <a:r>
              <a:rPr b="1" lang="it" sz="1400">
                <a:latin typeface="Lato"/>
                <a:ea typeface="Lato"/>
                <a:cs typeface="Lato"/>
                <a:sym typeface="Lato"/>
              </a:rPr>
              <a:t>extract - transform - load</a:t>
            </a:r>
            <a:r>
              <a:rPr lang="it" sz="1400">
                <a:latin typeface="Lato"/>
                <a:ea typeface="Lato"/>
                <a:cs typeface="Lato"/>
                <a:sym typeface="Lato"/>
              </a:rPr>
              <a:t>) senza codice ma con metodologia drag-and-drop.</a:t>
            </a:r>
            <a:endParaRPr sz="14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400">
                <a:latin typeface="Lato"/>
                <a:ea typeface="Lato"/>
                <a:cs typeface="Lato"/>
                <a:sym typeface="Lato"/>
              </a:rPr>
              <a:t>E’ un processo usato per estrarre dati, pulirli, modificarli e unire fonti di dati diverse in un unica </a:t>
            </a:r>
            <a:r>
              <a:rPr b="1" lang="it" sz="1400">
                <a:latin typeface="Lato"/>
                <a:ea typeface="Lato"/>
                <a:cs typeface="Lato"/>
                <a:sym typeface="Lato"/>
              </a:rPr>
              <a:t>data source. </a:t>
            </a:r>
            <a:endParaRPr sz="14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14" name="Google Shape;11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7025" y="1898125"/>
            <a:ext cx="5079927" cy="2608199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9"/>
          <p:cNvSpPr txBox="1"/>
          <p:nvPr/>
        </p:nvSpPr>
        <p:spPr>
          <a:xfrm>
            <a:off x="257325" y="218475"/>
            <a:ext cx="9331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>
                <a:solidFill>
                  <a:srgbClr val="45818E"/>
                </a:solidFill>
                <a:latin typeface="Lato Black"/>
                <a:ea typeface="Lato Black"/>
                <a:cs typeface="Lato Black"/>
                <a:sym typeface="Lato Black"/>
              </a:rPr>
              <a:t>Tableau Server/Online</a:t>
            </a:r>
            <a:endParaRPr sz="2400">
              <a:solidFill>
                <a:srgbClr val="45818E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120" name="Google Shape;120;p19"/>
          <p:cNvSpPr/>
          <p:nvPr/>
        </p:nvSpPr>
        <p:spPr>
          <a:xfrm>
            <a:off x="-14625" y="4748600"/>
            <a:ext cx="9158700" cy="394800"/>
          </a:xfrm>
          <a:prstGeom prst="rect">
            <a:avLst/>
          </a:prstGeom>
          <a:solidFill>
            <a:srgbClr val="3341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1" name="Google Shape;12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750" y="4830849"/>
            <a:ext cx="1410350" cy="22825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9"/>
          <p:cNvSpPr txBox="1"/>
          <p:nvPr/>
        </p:nvSpPr>
        <p:spPr>
          <a:xfrm>
            <a:off x="6701400" y="4748600"/>
            <a:ext cx="2442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it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Tableau Suite</a:t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3" name="Google Shape;123;p19"/>
          <p:cNvSpPr txBox="1"/>
          <p:nvPr>
            <p:ph type="title"/>
          </p:nvPr>
        </p:nvSpPr>
        <p:spPr>
          <a:xfrm>
            <a:off x="311700" y="832550"/>
            <a:ext cx="6134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400">
                <a:latin typeface="Lato"/>
                <a:ea typeface="Lato"/>
                <a:cs typeface="Lato"/>
                <a:sym typeface="Lato"/>
              </a:rPr>
              <a:t>Tableau offre una piattaforma per la condivisione delle Visualizzazioni prodotte. Esistono due alternative:</a:t>
            </a:r>
            <a:endParaRPr sz="1400"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-"/>
            </a:pPr>
            <a:r>
              <a:rPr b="1" lang="it" sz="1400">
                <a:latin typeface="Lato"/>
                <a:ea typeface="Lato"/>
                <a:cs typeface="Lato"/>
                <a:sym typeface="Lato"/>
              </a:rPr>
              <a:t>Tableau Server</a:t>
            </a:r>
            <a:r>
              <a:rPr lang="it" sz="1400">
                <a:latin typeface="Lato"/>
                <a:ea typeface="Lato"/>
                <a:cs typeface="Lato"/>
                <a:sym typeface="Lato"/>
              </a:rPr>
              <a:t> = Installazione su proprio server privato della suite di condivisione </a:t>
            </a:r>
            <a:endParaRPr sz="1400"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-"/>
            </a:pPr>
            <a:r>
              <a:rPr b="1" lang="it" sz="1400">
                <a:latin typeface="Lato"/>
                <a:ea typeface="Lato"/>
                <a:cs typeface="Lato"/>
                <a:sym typeface="Lato"/>
              </a:rPr>
              <a:t>Tableau Online</a:t>
            </a:r>
            <a:r>
              <a:rPr lang="it" sz="1400">
                <a:latin typeface="Lato"/>
                <a:ea typeface="Lato"/>
                <a:cs typeface="Lato"/>
                <a:sym typeface="Lato"/>
              </a:rPr>
              <a:t> = Accesso ad un server proprietario di Tableau per la condivisione</a:t>
            </a:r>
            <a:endParaRPr sz="14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24" name="Google Shape;124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64164" y="2373226"/>
            <a:ext cx="3851862" cy="2166674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0"/>
          <p:cNvSpPr txBox="1"/>
          <p:nvPr/>
        </p:nvSpPr>
        <p:spPr>
          <a:xfrm>
            <a:off x="257325" y="218475"/>
            <a:ext cx="9331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>
                <a:solidFill>
                  <a:srgbClr val="45818E"/>
                </a:solidFill>
                <a:latin typeface="Lato Black"/>
                <a:ea typeface="Lato Black"/>
                <a:cs typeface="Lato Black"/>
                <a:sym typeface="Lato Black"/>
              </a:rPr>
              <a:t>Tableau Mobile</a:t>
            </a:r>
            <a:endParaRPr sz="2400">
              <a:solidFill>
                <a:srgbClr val="45818E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130" name="Google Shape;130;p20"/>
          <p:cNvSpPr/>
          <p:nvPr/>
        </p:nvSpPr>
        <p:spPr>
          <a:xfrm>
            <a:off x="-14625" y="4748600"/>
            <a:ext cx="9158700" cy="394800"/>
          </a:xfrm>
          <a:prstGeom prst="rect">
            <a:avLst/>
          </a:prstGeom>
          <a:solidFill>
            <a:srgbClr val="3341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1" name="Google Shape;13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750" y="4830849"/>
            <a:ext cx="1410350" cy="22825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0"/>
          <p:cNvSpPr txBox="1"/>
          <p:nvPr/>
        </p:nvSpPr>
        <p:spPr>
          <a:xfrm>
            <a:off x="6701400" y="4748600"/>
            <a:ext cx="2442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it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Tableau Suite</a:t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3" name="Google Shape;133;p20"/>
          <p:cNvSpPr txBox="1"/>
          <p:nvPr>
            <p:ph type="title"/>
          </p:nvPr>
        </p:nvSpPr>
        <p:spPr>
          <a:xfrm>
            <a:off x="311700" y="832550"/>
            <a:ext cx="6134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400">
                <a:latin typeface="Lato"/>
                <a:ea typeface="Lato"/>
                <a:cs typeface="Lato"/>
                <a:sym typeface="Lato"/>
              </a:rPr>
              <a:t>Consente di accedere al proprio Tableau Server/Online da mobile (</a:t>
            </a:r>
            <a:r>
              <a:rPr b="1" lang="it" sz="1400">
                <a:latin typeface="Lato"/>
                <a:ea typeface="Lato"/>
                <a:cs typeface="Lato"/>
                <a:sym typeface="Lato"/>
              </a:rPr>
              <a:t>telefono e tablet</a:t>
            </a:r>
            <a:r>
              <a:rPr lang="it" sz="1400">
                <a:latin typeface="Lato"/>
                <a:ea typeface="Lato"/>
                <a:cs typeface="Lato"/>
                <a:sym typeface="Lato"/>
              </a:rPr>
              <a:t>) per consultare le visualizzazioni in qualunque momento.</a:t>
            </a:r>
            <a:endParaRPr sz="14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34" name="Google Shape;134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0525" y="1508875"/>
            <a:ext cx="3613249" cy="192567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35" name="Google Shape;135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82324" y="1708450"/>
            <a:ext cx="2432851" cy="2736958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1"/>
          <p:cNvSpPr txBox="1"/>
          <p:nvPr/>
        </p:nvSpPr>
        <p:spPr>
          <a:xfrm>
            <a:off x="257325" y="218475"/>
            <a:ext cx="9331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>
                <a:solidFill>
                  <a:srgbClr val="45818E"/>
                </a:solidFill>
                <a:latin typeface="Lato Black"/>
                <a:ea typeface="Lato Black"/>
                <a:cs typeface="Lato Black"/>
                <a:sym typeface="Lato Black"/>
              </a:rPr>
              <a:t>Tableau Public</a:t>
            </a:r>
            <a:endParaRPr sz="2400">
              <a:solidFill>
                <a:srgbClr val="45818E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1" name="Google Shape;141;p21"/>
          <p:cNvSpPr/>
          <p:nvPr/>
        </p:nvSpPr>
        <p:spPr>
          <a:xfrm>
            <a:off x="-14625" y="4748600"/>
            <a:ext cx="9158700" cy="394800"/>
          </a:xfrm>
          <a:prstGeom prst="rect">
            <a:avLst/>
          </a:prstGeom>
          <a:solidFill>
            <a:srgbClr val="3341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2" name="Google Shape;14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750" y="4830849"/>
            <a:ext cx="1410350" cy="22825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1"/>
          <p:cNvSpPr txBox="1"/>
          <p:nvPr/>
        </p:nvSpPr>
        <p:spPr>
          <a:xfrm>
            <a:off x="6701400" y="4748600"/>
            <a:ext cx="2442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it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Tableau Suite</a:t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4" name="Google Shape;144;p21"/>
          <p:cNvSpPr txBox="1"/>
          <p:nvPr>
            <p:ph type="title"/>
          </p:nvPr>
        </p:nvSpPr>
        <p:spPr>
          <a:xfrm>
            <a:off x="311700" y="832550"/>
            <a:ext cx="6134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400">
                <a:latin typeface="Lato"/>
                <a:ea typeface="Lato"/>
                <a:cs typeface="Lato"/>
                <a:sym typeface="Lato"/>
              </a:rPr>
              <a:t>E’ una specie di social network dove è possibile creare un proprio utente e condividere dashboard sul proprio profilo.</a:t>
            </a:r>
            <a:endParaRPr sz="14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400">
                <a:latin typeface="Lato"/>
                <a:ea typeface="Lato"/>
                <a:cs typeface="Lato"/>
                <a:sym typeface="Lato"/>
              </a:rPr>
              <a:t>I suoi vantaggi sono:</a:t>
            </a:r>
            <a:endParaRPr sz="1400"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-"/>
            </a:pPr>
            <a:r>
              <a:rPr lang="it" sz="1400">
                <a:latin typeface="Lato"/>
                <a:ea typeface="Lato"/>
                <a:cs typeface="Lato"/>
                <a:sym typeface="Lato"/>
              </a:rPr>
              <a:t>Possibilità di conoscere nuovi contenuti, lasciarsi ispirare dal lavoro degli altri e imparare dalla </a:t>
            </a:r>
            <a:r>
              <a:rPr b="1" lang="it" sz="1400">
                <a:latin typeface="Lato"/>
                <a:ea typeface="Lato"/>
                <a:cs typeface="Lato"/>
                <a:sym typeface="Lato"/>
              </a:rPr>
              <a:t>community</a:t>
            </a:r>
            <a:endParaRPr b="1" sz="1400"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-"/>
            </a:pPr>
            <a:r>
              <a:rPr lang="it" sz="1400">
                <a:latin typeface="Lato"/>
                <a:ea typeface="Lato"/>
                <a:cs typeface="Lato"/>
                <a:sym typeface="Lato"/>
              </a:rPr>
              <a:t>Possibilità di creare le proprie visualizzazioni/dashboard </a:t>
            </a:r>
            <a:r>
              <a:rPr b="1" lang="it" sz="1400">
                <a:latin typeface="Lato"/>
                <a:ea typeface="Lato"/>
                <a:cs typeface="Lato"/>
                <a:sym typeface="Lato"/>
              </a:rPr>
              <a:t>gratuitamente </a:t>
            </a:r>
            <a:r>
              <a:rPr lang="it" sz="1400">
                <a:latin typeface="Lato"/>
                <a:ea typeface="Lato"/>
                <a:cs typeface="Lato"/>
                <a:sym typeface="Lato"/>
              </a:rPr>
              <a:t>sfruttando le </a:t>
            </a:r>
            <a:r>
              <a:rPr b="1" lang="it" sz="1400">
                <a:latin typeface="Lato"/>
                <a:ea typeface="Lato"/>
                <a:cs typeface="Lato"/>
                <a:sym typeface="Lato"/>
              </a:rPr>
              <a:t>potenzialità di Tableau</a:t>
            </a:r>
            <a:endParaRPr b="1" sz="14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45" name="Google Shape;145;p21"/>
          <p:cNvPicPr preferRelativeResize="0"/>
          <p:nvPr/>
        </p:nvPicPr>
        <p:blipFill rotWithShape="1">
          <a:blip r:embed="rId4">
            <a:alphaModFix/>
          </a:blip>
          <a:srcRect b="27536" l="0" r="0" t="0"/>
          <a:stretch/>
        </p:blipFill>
        <p:spPr>
          <a:xfrm>
            <a:off x="228600" y="2809850"/>
            <a:ext cx="3186827" cy="165712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46" name="Google Shape;146;p21"/>
          <p:cNvPicPr preferRelativeResize="0"/>
          <p:nvPr/>
        </p:nvPicPr>
        <p:blipFill rotWithShape="1">
          <a:blip r:embed="rId5">
            <a:alphaModFix/>
          </a:blip>
          <a:srcRect b="4413" l="0" r="0" t="2267"/>
          <a:stretch/>
        </p:blipFill>
        <p:spPr>
          <a:xfrm>
            <a:off x="3557567" y="2809850"/>
            <a:ext cx="3048084" cy="1657126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